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1"/>
    <p:restoredTop sz="94559"/>
  </p:normalViewPr>
  <p:slideViewPr>
    <p:cSldViewPr snapToGrid="0" snapToObjects="1">
      <p:cViewPr varScale="1">
        <p:scale>
          <a:sx n="54" d="100"/>
          <a:sy n="54" d="100"/>
        </p:scale>
        <p:origin x="4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D4F86-6C3C-5044-90D4-9E19E4906C30}" type="datetimeFigureOut">
              <a:rPr lang="fr-FR" smtClean="0"/>
              <a:t>20/03/2018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1CC39-8E51-6946-B51E-ACDCE030D657}" type="slidenum">
              <a:rPr lang="fr-FR" smtClean="0"/>
              <a:t>‹N°›</a:t>
            </a:fld>
            <a:endParaRPr lang="fr-FR"/>
          </a:p>
        </p:txBody>
      </p:sp>
    </p:spTree>
    <p:extLst>
      <p:ext uri="{BB962C8B-B14F-4D97-AF65-F5344CB8AC3E}">
        <p14:creationId xmlns:p14="http://schemas.microsoft.com/office/powerpoint/2010/main" val="202325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defRPr/>
            </a:pPr>
            <a:fld id="{09F89D75-9666-466C-882A-CB08423B326F}" type="slidenum">
              <a:rPr lang="fr-FR" smtClean="0"/>
              <a:pPr>
                <a:defRPr/>
              </a:pPr>
              <a:t>3</a:t>
            </a:fld>
            <a:endParaRPr lang="fr-FR" dirty="0"/>
          </a:p>
        </p:txBody>
      </p:sp>
    </p:spTree>
    <p:extLst>
      <p:ext uri="{BB962C8B-B14F-4D97-AF65-F5344CB8AC3E}">
        <p14:creationId xmlns:p14="http://schemas.microsoft.com/office/powerpoint/2010/main" val="151416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5E49FB6-DD8C-2C4E-B5D0-725D10914A56}" type="datetimeFigureOut">
              <a:rPr lang="fr-FR" smtClean="0"/>
              <a:t>20/03/2018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CD792D-7462-4748-A054-9E25299A574B}" type="slidenum">
              <a:rPr lang="fr-FR" smtClean="0"/>
              <a:t>‹N°›</a:t>
            </a:fld>
            <a:endParaRPr lang="fr-FR"/>
          </a:p>
        </p:txBody>
      </p:sp>
    </p:spTree>
    <p:extLst>
      <p:ext uri="{BB962C8B-B14F-4D97-AF65-F5344CB8AC3E}">
        <p14:creationId xmlns:p14="http://schemas.microsoft.com/office/powerpoint/2010/main" val="79550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5E49FB6-DD8C-2C4E-B5D0-725D10914A56}" type="datetimeFigureOut">
              <a:rPr lang="fr-FR" smtClean="0"/>
              <a:t>20/03/2018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CD792D-7462-4748-A054-9E25299A574B}" type="slidenum">
              <a:rPr lang="fr-FR" smtClean="0"/>
              <a:t>‹N°›</a:t>
            </a:fld>
            <a:endParaRPr lang="fr-FR"/>
          </a:p>
        </p:txBody>
      </p:sp>
    </p:spTree>
    <p:extLst>
      <p:ext uri="{BB962C8B-B14F-4D97-AF65-F5344CB8AC3E}">
        <p14:creationId xmlns:p14="http://schemas.microsoft.com/office/powerpoint/2010/main" val="102876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5E49FB6-DD8C-2C4E-B5D0-725D10914A56}" type="datetimeFigureOut">
              <a:rPr lang="fr-FR" smtClean="0"/>
              <a:t>20/03/2018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CD792D-7462-4748-A054-9E25299A574B}" type="slidenum">
              <a:rPr lang="fr-FR" smtClean="0"/>
              <a:t>‹N°›</a:t>
            </a:fld>
            <a:endParaRPr lang="fr-FR"/>
          </a:p>
        </p:txBody>
      </p:sp>
    </p:spTree>
    <p:extLst>
      <p:ext uri="{BB962C8B-B14F-4D97-AF65-F5344CB8AC3E}">
        <p14:creationId xmlns:p14="http://schemas.microsoft.com/office/powerpoint/2010/main" val="109982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5E49FB6-DD8C-2C4E-B5D0-725D10914A56}" type="datetimeFigureOut">
              <a:rPr lang="fr-FR" smtClean="0"/>
              <a:t>20/03/2018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CD792D-7462-4748-A054-9E25299A574B}" type="slidenum">
              <a:rPr lang="fr-FR" smtClean="0"/>
              <a:t>‹N°›</a:t>
            </a:fld>
            <a:endParaRPr lang="fr-FR"/>
          </a:p>
        </p:txBody>
      </p:sp>
    </p:spTree>
    <p:extLst>
      <p:ext uri="{BB962C8B-B14F-4D97-AF65-F5344CB8AC3E}">
        <p14:creationId xmlns:p14="http://schemas.microsoft.com/office/powerpoint/2010/main" val="189340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5E49FB6-DD8C-2C4E-B5D0-725D10914A56}" type="datetimeFigureOut">
              <a:rPr lang="fr-FR" smtClean="0"/>
              <a:t>20/03/2018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CD792D-7462-4748-A054-9E25299A574B}" type="slidenum">
              <a:rPr lang="fr-FR" smtClean="0"/>
              <a:t>‹N°›</a:t>
            </a:fld>
            <a:endParaRPr lang="fr-FR"/>
          </a:p>
        </p:txBody>
      </p:sp>
    </p:spTree>
    <p:extLst>
      <p:ext uri="{BB962C8B-B14F-4D97-AF65-F5344CB8AC3E}">
        <p14:creationId xmlns:p14="http://schemas.microsoft.com/office/powerpoint/2010/main" val="100552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5E49FB6-DD8C-2C4E-B5D0-725D10914A56}" type="datetimeFigureOut">
              <a:rPr lang="fr-FR" smtClean="0"/>
              <a:t>20/03/2018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CD792D-7462-4748-A054-9E25299A574B}" type="slidenum">
              <a:rPr lang="fr-FR" smtClean="0"/>
              <a:t>‹N°›</a:t>
            </a:fld>
            <a:endParaRPr lang="fr-FR"/>
          </a:p>
        </p:txBody>
      </p:sp>
    </p:spTree>
    <p:extLst>
      <p:ext uri="{BB962C8B-B14F-4D97-AF65-F5344CB8AC3E}">
        <p14:creationId xmlns:p14="http://schemas.microsoft.com/office/powerpoint/2010/main" val="127368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5E49FB6-DD8C-2C4E-B5D0-725D10914A56}" type="datetimeFigureOut">
              <a:rPr lang="fr-FR" smtClean="0"/>
              <a:t>20/03/2018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CD792D-7462-4748-A054-9E25299A574B}" type="slidenum">
              <a:rPr lang="fr-FR" smtClean="0"/>
              <a:t>‹N°›</a:t>
            </a:fld>
            <a:endParaRPr lang="fr-FR"/>
          </a:p>
        </p:txBody>
      </p:sp>
    </p:spTree>
    <p:extLst>
      <p:ext uri="{BB962C8B-B14F-4D97-AF65-F5344CB8AC3E}">
        <p14:creationId xmlns:p14="http://schemas.microsoft.com/office/powerpoint/2010/main" val="75878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E5E49FB6-DD8C-2C4E-B5D0-725D10914A56}" type="datetimeFigureOut">
              <a:rPr lang="fr-FR" smtClean="0"/>
              <a:t>20/03/2018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CD792D-7462-4748-A054-9E25299A574B}" type="slidenum">
              <a:rPr lang="fr-FR" smtClean="0"/>
              <a:t>‹N°›</a:t>
            </a:fld>
            <a:endParaRPr lang="fr-FR"/>
          </a:p>
        </p:txBody>
      </p:sp>
    </p:spTree>
    <p:extLst>
      <p:ext uri="{BB962C8B-B14F-4D97-AF65-F5344CB8AC3E}">
        <p14:creationId xmlns:p14="http://schemas.microsoft.com/office/powerpoint/2010/main" val="115428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5E49FB6-DD8C-2C4E-B5D0-725D10914A56}" type="datetimeFigureOut">
              <a:rPr lang="fr-FR" smtClean="0"/>
              <a:t>20/03/2018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CD792D-7462-4748-A054-9E25299A574B}" type="slidenum">
              <a:rPr lang="fr-FR" smtClean="0"/>
              <a:t>‹N°›</a:t>
            </a:fld>
            <a:endParaRPr lang="fr-FR"/>
          </a:p>
        </p:txBody>
      </p:sp>
    </p:spTree>
    <p:extLst>
      <p:ext uri="{BB962C8B-B14F-4D97-AF65-F5344CB8AC3E}">
        <p14:creationId xmlns:p14="http://schemas.microsoft.com/office/powerpoint/2010/main" val="190533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5E49FB6-DD8C-2C4E-B5D0-725D10914A56}" type="datetimeFigureOut">
              <a:rPr lang="fr-FR" smtClean="0"/>
              <a:t>20/03/2018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CD792D-7462-4748-A054-9E25299A574B}" type="slidenum">
              <a:rPr lang="fr-FR" smtClean="0"/>
              <a:t>‹N°›</a:t>
            </a:fld>
            <a:endParaRPr lang="fr-FR"/>
          </a:p>
        </p:txBody>
      </p:sp>
    </p:spTree>
    <p:extLst>
      <p:ext uri="{BB962C8B-B14F-4D97-AF65-F5344CB8AC3E}">
        <p14:creationId xmlns:p14="http://schemas.microsoft.com/office/powerpoint/2010/main" val="189789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5E49FB6-DD8C-2C4E-B5D0-725D10914A56}" type="datetimeFigureOut">
              <a:rPr lang="fr-FR" smtClean="0"/>
              <a:t>20/03/2018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CD792D-7462-4748-A054-9E25299A574B}" type="slidenum">
              <a:rPr lang="fr-FR" smtClean="0"/>
              <a:t>‹N°›</a:t>
            </a:fld>
            <a:endParaRPr lang="fr-FR"/>
          </a:p>
        </p:txBody>
      </p:sp>
    </p:spTree>
    <p:extLst>
      <p:ext uri="{BB962C8B-B14F-4D97-AF65-F5344CB8AC3E}">
        <p14:creationId xmlns:p14="http://schemas.microsoft.com/office/powerpoint/2010/main" val="135803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49FB6-DD8C-2C4E-B5D0-725D10914A56}" type="datetimeFigureOut">
              <a:rPr lang="fr-FR" smtClean="0"/>
              <a:t>20/03/2018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D792D-7462-4748-A054-9E25299A574B}" type="slidenum">
              <a:rPr lang="fr-FR" smtClean="0"/>
              <a:t>‹N°›</a:t>
            </a:fld>
            <a:endParaRPr lang="fr-FR"/>
          </a:p>
        </p:txBody>
      </p:sp>
    </p:spTree>
    <p:extLst>
      <p:ext uri="{BB962C8B-B14F-4D97-AF65-F5344CB8AC3E}">
        <p14:creationId xmlns:p14="http://schemas.microsoft.com/office/powerpoint/2010/main" val="200327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30083"/>
            <a:ext cx="2997200" cy="4626895"/>
          </a:xfrm>
          <a:prstGeom prst="rect">
            <a:avLst/>
          </a:prstGeom>
        </p:spPr>
      </p:pic>
      <p:sp>
        <p:nvSpPr>
          <p:cNvPr id="3" name="ZoneTexte 2"/>
          <p:cNvSpPr txBox="1"/>
          <p:nvPr/>
        </p:nvSpPr>
        <p:spPr>
          <a:xfrm>
            <a:off x="4749802" y="1540933"/>
            <a:ext cx="4182532" cy="2862322"/>
          </a:xfrm>
          <a:prstGeom prst="rect">
            <a:avLst/>
          </a:prstGeom>
          <a:noFill/>
        </p:spPr>
        <p:txBody>
          <a:bodyPr wrap="square" rtlCol="0">
            <a:spAutoFit/>
          </a:bodyPr>
          <a:lstStyle/>
          <a:p>
            <a:pPr algn="just"/>
            <a:r>
              <a:rPr lang="fr-FR" dirty="0"/>
              <a:t>Un beau livre qui invite à prendre un peu de recul et à renouer avec la nature environnante. Apprécier une balade en forêt, observer les différentes phases de la lune, méditer devant l'océan, décorer des galets, un jardin en verre, créer une suspension en corde ou comprendre les arbres… Des activités et des créations à la fois saines et bienfaisantes pour apprendre à ralentir et à lâcher prise au quotidien.</a:t>
            </a:r>
          </a:p>
        </p:txBody>
      </p:sp>
    </p:spTree>
    <p:extLst>
      <p:ext uri="{BB962C8B-B14F-4D97-AF65-F5344CB8AC3E}">
        <p14:creationId xmlns:p14="http://schemas.microsoft.com/office/powerpoint/2010/main" val="157150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8066" y="794436"/>
            <a:ext cx="3657600" cy="1200329"/>
          </a:xfrm>
          <a:prstGeom prst="rect">
            <a:avLst/>
          </a:prstGeom>
        </p:spPr>
        <p:txBody>
          <a:bodyPr wrap="square">
            <a:spAutoFit/>
          </a:bodyPr>
          <a:lstStyle/>
          <a:p>
            <a:pPr algn="just"/>
            <a:r>
              <a:rPr lang="fr-FR" b="0" i="0" dirty="0">
                <a:solidFill>
                  <a:srgbClr val="333333"/>
                </a:solidFill>
                <a:effectLst/>
                <a:latin typeface="Roboto" charset="0"/>
              </a:rPr>
              <a:t>Un manuel d’apprentissage grand public, humain, souriant et innovant, à destination de tous les amoureux de la pâtisserie.</a:t>
            </a:r>
            <a:endParaRPr lang="fr-FR" dirty="0"/>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88" t="-276" r="48340" b="830"/>
          <a:stretch/>
        </p:blipFill>
        <p:spPr>
          <a:xfrm>
            <a:off x="4326466" y="2601788"/>
            <a:ext cx="5012268" cy="3041243"/>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35" y="870355"/>
            <a:ext cx="3462866" cy="3462866"/>
          </a:xfrm>
          <a:prstGeom prst="rect">
            <a:avLst/>
          </a:prstGeom>
        </p:spPr>
      </p:pic>
    </p:spTree>
    <p:extLst>
      <p:ext uri="{BB962C8B-B14F-4D97-AF65-F5344CB8AC3E}">
        <p14:creationId xmlns:p14="http://schemas.microsoft.com/office/powerpoint/2010/main" val="146333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6708740" y="608721"/>
            <a:ext cx="2608556" cy="4257163"/>
          </a:xfrm>
          <a:prstGeom prst="rect">
            <a:avLst/>
          </a:prstGeom>
        </p:spPr>
      </p:pic>
      <p:sp>
        <p:nvSpPr>
          <p:cNvPr id="5" name="ZoneTexte 4"/>
          <p:cNvSpPr txBox="1"/>
          <p:nvPr/>
        </p:nvSpPr>
        <p:spPr>
          <a:xfrm>
            <a:off x="7507110" y="5018329"/>
            <a:ext cx="1011815" cy="400110"/>
          </a:xfrm>
          <a:prstGeom prst="rect">
            <a:avLst/>
          </a:prstGeom>
          <a:noFill/>
        </p:spPr>
        <p:txBody>
          <a:bodyPr wrap="none" rtlCol="0">
            <a:spAutoFit/>
          </a:bodyPr>
          <a:lstStyle/>
          <a:p>
            <a:r>
              <a:rPr lang="fr-FR" sz="2000" dirty="0">
                <a:latin typeface="Candara" charset="0"/>
                <a:ea typeface="Candara" charset="0"/>
                <a:cs typeface="Candara" charset="0"/>
              </a:rPr>
              <a:t>Adultes</a:t>
            </a:r>
          </a:p>
        </p:txBody>
      </p:sp>
      <p:sp>
        <p:nvSpPr>
          <p:cNvPr id="6" name="Rectangle 5"/>
          <p:cNvSpPr/>
          <p:nvPr/>
        </p:nvSpPr>
        <p:spPr>
          <a:xfrm>
            <a:off x="1366416" y="1449564"/>
            <a:ext cx="4635459" cy="3416320"/>
          </a:xfrm>
          <a:prstGeom prst="rect">
            <a:avLst/>
          </a:prstGeom>
        </p:spPr>
        <p:txBody>
          <a:bodyPr wrap="square">
            <a:spAutoFit/>
          </a:bodyPr>
          <a:lstStyle/>
          <a:p>
            <a:pPr algn="just"/>
            <a:r>
              <a:rPr lang="fr-FR" dirty="0">
                <a:solidFill>
                  <a:srgbClr val="343434"/>
                </a:solidFill>
                <a:latin typeface="Candara" charset="0"/>
                <a:ea typeface="Candara" charset="0"/>
                <a:cs typeface="Candara" charset="0"/>
              </a:rPr>
              <a:t>Un clou chasse l'autre, dit le proverbe. </a:t>
            </a:r>
          </a:p>
          <a:p>
            <a:pPr algn="just"/>
            <a:r>
              <a:rPr lang="fr-FR" dirty="0">
                <a:solidFill>
                  <a:srgbClr val="343434"/>
                </a:solidFill>
                <a:latin typeface="Candara" charset="0"/>
                <a:ea typeface="Candara" charset="0"/>
                <a:cs typeface="Candara" charset="0"/>
              </a:rPr>
              <a:t>C'est un fait : Hemingway était un homme à femmes. Mais l'auteur de </a:t>
            </a:r>
            <a:r>
              <a:rPr lang="fr-FR" i="1" dirty="0">
                <a:solidFill>
                  <a:srgbClr val="343434"/>
                </a:solidFill>
                <a:latin typeface="Candara" charset="0"/>
                <a:ea typeface="Candara" charset="0"/>
                <a:cs typeface="Candara" charset="0"/>
              </a:rPr>
              <a:t>Paris est une fête</a:t>
            </a:r>
            <a:r>
              <a:rPr lang="fr-FR" dirty="0">
                <a:solidFill>
                  <a:srgbClr val="343434"/>
                </a:solidFill>
                <a:latin typeface="Candara" charset="0"/>
                <a:ea typeface="Candara" charset="0"/>
                <a:cs typeface="Candara" charset="0"/>
              </a:rPr>
              <a:t> ne se contentait pas d'enchaîner les histoires d'amour. Ces maîtresses-là, il les a épousées. A la passion initiale, les fêtes, l'orgueil de hisser son couple sur le devant d'une scène – la Côte d'Azur, le Paris bohème, la Floride assoiffée, Cuba, l'Espagne bombardée... – succèdent les démons, les noires pensées dont chacune de ses femmes espérait le sauver. </a:t>
            </a:r>
            <a:endParaRPr lang="fr-FR" dirty="0">
              <a:solidFill>
                <a:srgbClr val="333333"/>
              </a:solidFill>
              <a:latin typeface="Candara" charset="0"/>
              <a:ea typeface="Candara" charset="0"/>
              <a:cs typeface="Candara" charset="0"/>
            </a:endParaRPr>
          </a:p>
        </p:txBody>
      </p:sp>
    </p:spTree>
    <p:extLst>
      <p:ext uri="{BB962C8B-B14F-4D97-AF65-F5344CB8AC3E}">
        <p14:creationId xmlns:p14="http://schemas.microsoft.com/office/powerpoint/2010/main" val="180025003"/>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9593" y="971191"/>
            <a:ext cx="5472608" cy="4896544"/>
          </a:xfrm>
          <a:prstGeom prst="rect">
            <a:avLst/>
          </a:prstGeom>
        </p:spPr>
        <p:txBody>
          <a:bodyPr wrap="square">
            <a:noAutofit/>
          </a:bodyPr>
          <a:lstStyle/>
          <a:p>
            <a:pPr algn="just"/>
            <a:r>
              <a:rPr lang="fr-FR" sz="2400" dirty="0">
                <a:solidFill>
                  <a:srgbClr val="333333"/>
                </a:solidFill>
                <a:latin typeface="Roboto" charset="0"/>
              </a:rPr>
              <a:t>Enlevée à sept ans dans son village du Darfour, elle a connu toutes les horreurs et les souffrances de l’esclavage. Rachetée à l’adolescence par le consul d’Italie, elle découvre un pays d’inégalités, de pauvreté et d’exclusion. Affranchie à la suite d’un procès retentissant à Venise, elle entre dans les ordres et traverse le tumulte des deux guerres mondiales et du fascisme en vouant sa vie aux enfants pauvres. </a:t>
            </a:r>
            <a:r>
              <a:rPr lang="fr-FR" sz="2400" dirty="0" err="1">
                <a:solidFill>
                  <a:srgbClr val="333333"/>
                </a:solidFill>
                <a:latin typeface="Roboto" charset="0"/>
              </a:rPr>
              <a:t>Bakhita</a:t>
            </a:r>
            <a:r>
              <a:rPr lang="fr-FR" sz="2400" dirty="0">
                <a:solidFill>
                  <a:srgbClr val="333333"/>
                </a:solidFill>
                <a:latin typeface="Roboto" charset="0"/>
              </a:rPr>
              <a:t> est le roman bouleversant de cette femme exceptionnelle qui fut tour à tour captive, domestique, religieuse et sainte.</a:t>
            </a:r>
            <a:endParaRPr lang="fr-FR" sz="2400" dirty="0"/>
          </a:p>
        </p:txBody>
      </p:sp>
      <p:pic>
        <p:nvPicPr>
          <p:cNvPr id="4" name="Image 3"/>
          <p:cNvPicPr>
            <a:picLocks noChangeAspect="1"/>
          </p:cNvPicPr>
          <p:nvPr/>
        </p:nvPicPr>
        <p:blipFill rotWithShape="1">
          <a:blip r:embed="rId2"/>
          <a:srcRect r="17480" b="9957"/>
          <a:stretch/>
        </p:blipFill>
        <p:spPr>
          <a:xfrm>
            <a:off x="6624162" y="0"/>
            <a:ext cx="6460554" cy="6838927"/>
          </a:xfrm>
          <a:prstGeom prst="rect">
            <a:avLst/>
          </a:prstGeom>
        </p:spPr>
      </p:pic>
    </p:spTree>
    <p:extLst>
      <p:ext uri="{BB962C8B-B14F-4D97-AF65-F5344CB8AC3E}">
        <p14:creationId xmlns:p14="http://schemas.microsoft.com/office/powerpoint/2010/main" val="376124703"/>
      </p:ext>
    </p:extLst>
  </p:cSld>
  <p:clrMapOvr>
    <a:masterClrMapping/>
  </p:clrMapOvr>
  <mc:AlternateContent xmlns:mc="http://schemas.openxmlformats.org/markup-compatibility/2006" xmlns:p14="http://schemas.microsoft.com/office/powerpoint/2010/main">
    <mc:Choice Requires="p14">
      <p:transition spd="slow" p14:dur="2000" advTm="23000"/>
    </mc:Choice>
    <mc:Fallback xmlns="">
      <p:transition spd="slow" advTm="2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67408" y="313349"/>
            <a:ext cx="4162260" cy="6139332"/>
          </a:xfrm>
          <a:prstGeom prst="rect">
            <a:avLst/>
          </a:prstGeom>
        </p:spPr>
      </p:pic>
      <p:sp>
        <p:nvSpPr>
          <p:cNvPr id="10" name="Rectangle 9"/>
          <p:cNvSpPr/>
          <p:nvPr/>
        </p:nvSpPr>
        <p:spPr>
          <a:xfrm>
            <a:off x="5484479" y="313349"/>
            <a:ext cx="4170436" cy="1569660"/>
          </a:xfrm>
          <a:prstGeom prst="rect">
            <a:avLst/>
          </a:prstGeom>
        </p:spPr>
        <p:txBody>
          <a:bodyPr wrap="square">
            <a:spAutoFit/>
          </a:bodyPr>
          <a:ls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icrosoft YaHei" pitchFamily="34" charset="-122"/>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icrosoft YaHei" pitchFamily="34" charset="-122"/>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icrosoft YaHei" pitchFamily="34" charset="-122"/>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icrosoft YaHei" pitchFamily="34" charset="-122"/>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icrosoft YaHei" pitchFamily="34" charset="-122"/>
                <a:cs typeface="+mn-cs"/>
              </a:defRPr>
            </a:lvl5pPr>
            <a:lvl6pPr marL="2286000" algn="l" defTabSz="914400" rtl="0" eaLnBrk="1" latinLnBrk="0" hangingPunct="1">
              <a:defRPr kern="1200">
                <a:solidFill>
                  <a:schemeClr val="bg1"/>
                </a:solidFill>
                <a:latin typeface="Calibri" pitchFamily="34" charset="0"/>
                <a:ea typeface="Microsoft YaHei" pitchFamily="34" charset="-122"/>
                <a:cs typeface="+mn-cs"/>
              </a:defRPr>
            </a:lvl6pPr>
            <a:lvl7pPr marL="2743200" algn="l" defTabSz="914400" rtl="0" eaLnBrk="1" latinLnBrk="0" hangingPunct="1">
              <a:defRPr kern="1200">
                <a:solidFill>
                  <a:schemeClr val="bg1"/>
                </a:solidFill>
                <a:latin typeface="Calibri" pitchFamily="34" charset="0"/>
                <a:ea typeface="Microsoft YaHei" pitchFamily="34" charset="-122"/>
                <a:cs typeface="+mn-cs"/>
              </a:defRPr>
            </a:lvl7pPr>
            <a:lvl8pPr marL="3200400" algn="l" defTabSz="914400" rtl="0" eaLnBrk="1" latinLnBrk="0" hangingPunct="1">
              <a:defRPr kern="1200">
                <a:solidFill>
                  <a:schemeClr val="bg1"/>
                </a:solidFill>
                <a:latin typeface="Calibri" pitchFamily="34" charset="0"/>
                <a:ea typeface="Microsoft YaHei" pitchFamily="34" charset="-122"/>
                <a:cs typeface="+mn-cs"/>
              </a:defRPr>
            </a:lvl8pPr>
            <a:lvl9pPr marL="3657600" algn="l" defTabSz="914400" rtl="0" eaLnBrk="1" latinLnBrk="0" hangingPunct="1">
              <a:defRPr kern="1200">
                <a:solidFill>
                  <a:schemeClr val="bg1"/>
                </a:solidFill>
                <a:latin typeface="Calibri" pitchFamily="34" charset="0"/>
                <a:ea typeface="Microsoft YaHei" pitchFamily="34" charset="-122"/>
                <a:cs typeface="+mn-cs"/>
              </a:defRPr>
            </a:lvl9pPr>
          </a:lstStyle>
          <a:p>
            <a:pPr algn="just"/>
            <a:r>
              <a:rPr lang="fr-FR" sz="2400" dirty="0">
                <a:solidFill>
                  <a:schemeClr val="tx1"/>
                </a:solidFill>
                <a:latin typeface="Century Gothic" charset="0"/>
                <a:ea typeface="Century Gothic" charset="0"/>
                <a:cs typeface="Century Gothic" charset="0"/>
              </a:rPr>
              <a:t>1911, l’asile d’aliénés de </a:t>
            </a:r>
            <a:r>
              <a:rPr lang="fr-FR" sz="2400" dirty="0" err="1">
                <a:solidFill>
                  <a:schemeClr val="tx1"/>
                </a:solidFill>
                <a:latin typeface="Century Gothic" charset="0"/>
                <a:ea typeface="Century Gothic" charset="0"/>
                <a:cs typeface="Century Gothic" charset="0"/>
              </a:rPr>
              <a:t>Sharston</a:t>
            </a:r>
            <a:r>
              <a:rPr lang="fr-FR" sz="2400" dirty="0">
                <a:solidFill>
                  <a:schemeClr val="tx1"/>
                </a:solidFill>
                <a:latin typeface="Century Gothic" charset="0"/>
                <a:ea typeface="Century Gothic" charset="0"/>
                <a:cs typeface="Century Gothic" charset="0"/>
              </a:rPr>
              <a:t>, dans le Yorkshire, accueille une nouvelle pensionnaire : Ella. </a:t>
            </a:r>
          </a:p>
        </p:txBody>
      </p:sp>
    </p:spTree>
    <p:extLst>
      <p:ext uri="{BB962C8B-B14F-4D97-AF65-F5344CB8AC3E}">
        <p14:creationId xmlns:p14="http://schemas.microsoft.com/office/powerpoint/2010/main" val="1483510200"/>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2633" y="795867"/>
            <a:ext cx="6096000" cy="2308324"/>
          </a:xfrm>
          <a:prstGeom prst="rect">
            <a:avLst/>
          </a:prstGeom>
        </p:spPr>
        <p:txBody>
          <a:bodyPr>
            <a:spAutoFit/>
          </a:bodyPr>
          <a:lstStyle/>
          <a:p>
            <a:pPr algn="just"/>
            <a:r>
              <a:rPr lang="fr-FR" b="0" i="0" dirty="0">
                <a:solidFill>
                  <a:srgbClr val="333333"/>
                </a:solidFill>
                <a:effectLst/>
                <a:latin typeface="Roboto" charset="0"/>
              </a:rPr>
              <a:t>Saitama est un jeune homme sans emploi et sans réelle perspective d'avenir, jusqu'au jour où il décide de prendre sa vie en main. Son nouvel objectif : devenir un super-héros. Il s'entraîne alors sans relâche pendant trois ans et devient si puissant qu'il est capable d'éliminer ses adversaires d'un seul coup de poing. On le surnomme désormais One-Punch Man. Mais rapidement, l'euphorie du succès cède place à l'ennui, car lorsqu'on est si fort, les victoires perdent de leur saveur..</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3" y="524933"/>
            <a:ext cx="3238500" cy="3238500"/>
          </a:xfrm>
          <a:prstGeom prst="rect">
            <a:avLst/>
          </a:prstGeom>
        </p:spPr>
      </p:pic>
      <p:sp>
        <p:nvSpPr>
          <p:cNvPr id="4" name="ZoneTexte 3"/>
          <p:cNvSpPr txBox="1"/>
          <p:nvPr/>
        </p:nvSpPr>
        <p:spPr>
          <a:xfrm>
            <a:off x="3801533" y="3183466"/>
            <a:ext cx="1472519" cy="369332"/>
          </a:xfrm>
          <a:prstGeom prst="rect">
            <a:avLst/>
          </a:prstGeom>
          <a:noFill/>
        </p:spPr>
        <p:txBody>
          <a:bodyPr wrap="none" rtlCol="0">
            <a:spAutoFit/>
          </a:bodyPr>
          <a:lstStyle/>
          <a:p>
            <a:r>
              <a:rPr lang="fr-FR" dirty="0"/>
              <a:t>Manga </a:t>
            </a:r>
            <a:r>
              <a:rPr lang="fr-FR"/>
              <a:t>- Ados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266" y="3763433"/>
            <a:ext cx="1981819" cy="29718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434" y="4190999"/>
            <a:ext cx="2422497" cy="2422497"/>
          </a:xfrm>
          <a:prstGeom prst="rect">
            <a:avLst/>
          </a:prstGeom>
        </p:spPr>
      </p:pic>
      <p:grpSp>
        <p:nvGrpSpPr>
          <p:cNvPr id="11" name="Grouper 10"/>
          <p:cNvGrpSpPr/>
          <p:nvPr/>
        </p:nvGrpSpPr>
        <p:grpSpPr>
          <a:xfrm>
            <a:off x="2198703" y="4329673"/>
            <a:ext cx="895738" cy="671804"/>
            <a:chOff x="2283003" y="4178437"/>
            <a:chExt cx="895738" cy="671804"/>
          </a:xfrm>
        </p:grpSpPr>
        <p:sp>
          <p:nvSpPr>
            <p:cNvPr id="7" name="ZoneTexte 6"/>
            <p:cNvSpPr txBox="1"/>
            <p:nvPr/>
          </p:nvSpPr>
          <p:spPr>
            <a:xfrm flipH="1">
              <a:off x="2606167" y="4339273"/>
              <a:ext cx="488274" cy="369332"/>
            </a:xfrm>
            <a:prstGeom prst="rect">
              <a:avLst/>
            </a:prstGeom>
            <a:noFill/>
          </p:spPr>
          <p:txBody>
            <a:bodyPr wrap="square" rtlCol="0">
              <a:spAutoFit/>
            </a:bodyPr>
            <a:lstStyle/>
            <a:p>
              <a:r>
                <a:rPr lang="fr-FR" dirty="0"/>
                <a:t>CD</a:t>
              </a:r>
            </a:p>
          </p:txBody>
        </p:sp>
        <p:sp>
          <p:nvSpPr>
            <p:cNvPr id="9" name="Signalisation droite 8"/>
            <p:cNvSpPr/>
            <p:nvPr/>
          </p:nvSpPr>
          <p:spPr>
            <a:xfrm rot="10800000">
              <a:off x="2283003" y="4178437"/>
              <a:ext cx="895738" cy="671804"/>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r 11"/>
          <p:cNvGrpSpPr/>
          <p:nvPr/>
        </p:nvGrpSpPr>
        <p:grpSpPr>
          <a:xfrm>
            <a:off x="6334535" y="3993771"/>
            <a:ext cx="895738" cy="671804"/>
            <a:chOff x="6334535" y="3993771"/>
            <a:chExt cx="895738" cy="671804"/>
          </a:xfrm>
        </p:grpSpPr>
        <p:sp>
          <p:nvSpPr>
            <p:cNvPr id="6" name="ZoneTexte 5"/>
            <p:cNvSpPr txBox="1"/>
            <p:nvPr/>
          </p:nvSpPr>
          <p:spPr>
            <a:xfrm>
              <a:off x="6631391" y="4145007"/>
              <a:ext cx="598882" cy="369332"/>
            </a:xfrm>
            <a:prstGeom prst="rect">
              <a:avLst/>
            </a:prstGeom>
            <a:noFill/>
          </p:spPr>
          <p:txBody>
            <a:bodyPr wrap="none" rtlCol="0">
              <a:spAutoFit/>
            </a:bodyPr>
            <a:lstStyle/>
            <a:p>
              <a:r>
                <a:rPr lang="fr-FR" dirty="0"/>
                <a:t>DVD</a:t>
              </a:r>
            </a:p>
          </p:txBody>
        </p:sp>
        <p:sp>
          <p:nvSpPr>
            <p:cNvPr id="10" name="Signalisation droite 9"/>
            <p:cNvSpPr/>
            <p:nvPr/>
          </p:nvSpPr>
          <p:spPr>
            <a:xfrm rot="10800000">
              <a:off x="6334535" y="3993771"/>
              <a:ext cx="895738" cy="671804"/>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893981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466" y="2451098"/>
            <a:ext cx="2034180" cy="2925233"/>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1" y="2178047"/>
            <a:ext cx="3471333" cy="3471333"/>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809" y="3175507"/>
            <a:ext cx="1524000" cy="2221992"/>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3496" y="2034111"/>
            <a:ext cx="2454807" cy="3668182"/>
          </a:xfrm>
          <a:prstGeom prst="rect">
            <a:avLst/>
          </a:prstGeom>
        </p:spPr>
      </p:pic>
      <p:sp>
        <p:nvSpPr>
          <p:cNvPr id="12" name="Rectangle 11"/>
          <p:cNvSpPr/>
          <p:nvPr/>
        </p:nvSpPr>
        <p:spPr>
          <a:xfrm>
            <a:off x="859103" y="370522"/>
            <a:ext cx="5029200" cy="1477328"/>
          </a:xfrm>
          <a:prstGeom prst="rect">
            <a:avLst/>
          </a:prstGeom>
        </p:spPr>
        <p:txBody>
          <a:bodyPr wrap="square">
            <a:spAutoFit/>
          </a:bodyPr>
          <a:lstStyle/>
          <a:p>
            <a:pPr algn="just"/>
            <a:r>
              <a:rPr lang="fr-FR" b="0" i="0" dirty="0">
                <a:solidFill>
                  <a:srgbClr val="444444"/>
                </a:solidFill>
                <a:effectLst/>
                <a:latin typeface="PT Sans" charset="-52"/>
              </a:rPr>
              <a:t>Une BD jeunesse pour tout apprendre sur la vie quotidienne des hommes à la Préhistoire. Quittant la plaine en quête d'un nouveau territoire plus hospitalier, Petit Sapiens va être le témoin de la sédentarisation de sa famille.</a:t>
            </a:r>
            <a:endParaRPr lang="fr-FR" dirty="0"/>
          </a:p>
        </p:txBody>
      </p:sp>
    </p:spTree>
    <p:extLst>
      <p:ext uri="{BB962C8B-B14F-4D97-AF65-F5344CB8AC3E}">
        <p14:creationId xmlns:p14="http://schemas.microsoft.com/office/powerpoint/2010/main" val="47806084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373</Words>
  <Application>Microsoft Office PowerPoint</Application>
  <PresentationFormat>Grand écran</PresentationFormat>
  <Paragraphs>13</Paragraphs>
  <Slides>7</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7</vt:i4>
      </vt:variant>
    </vt:vector>
  </HeadingPairs>
  <TitlesOfParts>
    <vt:vector size="16" baseType="lpstr">
      <vt:lpstr>Arial</vt:lpstr>
      <vt:lpstr>Calibri</vt:lpstr>
      <vt:lpstr>Calibri Light</vt:lpstr>
      <vt:lpstr>Candara</vt:lpstr>
      <vt:lpstr>Century Gothic</vt:lpstr>
      <vt:lpstr>PT Sans</vt:lpstr>
      <vt:lpstr>Roboto</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user</cp:lastModifiedBy>
  <cp:revision>8</cp:revision>
  <dcterms:created xsi:type="dcterms:W3CDTF">2018-03-19T20:41:35Z</dcterms:created>
  <dcterms:modified xsi:type="dcterms:W3CDTF">2018-03-20T17:29:46Z</dcterms:modified>
</cp:coreProperties>
</file>